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sldIdLst>
    <p:sldId id="596" r:id="rId2"/>
    <p:sldId id="958" r:id="rId3"/>
    <p:sldId id="959" r:id="rId4"/>
    <p:sldId id="960" r:id="rId5"/>
    <p:sldId id="961" r:id="rId6"/>
    <p:sldId id="970" r:id="rId7"/>
    <p:sldId id="984" r:id="rId8"/>
    <p:sldId id="962" r:id="rId9"/>
    <p:sldId id="976" r:id="rId10"/>
    <p:sldId id="977" r:id="rId11"/>
    <p:sldId id="978" r:id="rId12"/>
    <p:sldId id="979" r:id="rId13"/>
    <p:sldId id="980" r:id="rId14"/>
    <p:sldId id="981" r:id="rId15"/>
    <p:sldId id="985" r:id="rId16"/>
    <p:sldId id="963" r:id="rId17"/>
    <p:sldId id="964" r:id="rId18"/>
    <p:sldId id="965" r:id="rId19"/>
    <p:sldId id="971" r:id="rId20"/>
    <p:sldId id="966" r:id="rId21"/>
    <p:sldId id="967" r:id="rId22"/>
    <p:sldId id="972" r:id="rId23"/>
    <p:sldId id="968" r:id="rId24"/>
    <p:sldId id="969" r:id="rId25"/>
    <p:sldId id="973" r:id="rId26"/>
    <p:sldId id="974" r:id="rId27"/>
    <p:sldId id="975" r:id="rId2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0" autoAdjust="0"/>
    <p:restoredTop sz="94128" autoAdjust="0"/>
  </p:normalViewPr>
  <p:slideViewPr>
    <p:cSldViewPr>
      <p:cViewPr>
        <p:scale>
          <a:sx n="80" d="100"/>
          <a:sy n="80" d="100"/>
        </p:scale>
        <p:origin x="-70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/>
              <a:pPr/>
              <a:t>1</a:t>
            </a:fld>
            <a:endParaRPr lang="tr-TR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97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0427-C68D-4FBF-B519-85610A03D9D4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5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Asıl başlık stili için tıklatın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Asıl alt başlık stilini düzenlemek için tıklatın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950BD5-98B6-4427-AF55-4200186D8D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0042-AB05-4578-8EF5-80C01FAB8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946D-2F45-427A-90AC-DFE430151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C94D641-1F36-4E0B-82D3-2E221C047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E3BCDA3-A7F9-48A8-B4B0-EDD34B5E8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94BF219-3CC9-4453-8841-2048DC492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0C42B-938C-4867-A3AA-49984040D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1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B182-A6E9-400D-824E-967809807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6E8F-1B67-4E6E-B1D3-5294987BD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818D-4B51-4990-A9DB-5BE1726B1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FEEA-BD37-4068-BE15-4D1FB71C9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DB9A-A015-4567-9ECF-F5515859B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0D33-186D-4D8D-A56F-434584116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24328-FC03-4E04-A7DF-FD3AD7A7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tr-TR"/>
              <a:t>Sunum Teknikleri</a:t>
            </a: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/>
              <a:t>Dr. Mustafa DÖRDÜNCÜ mdorduncu@erciyes.edu.tr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C961F-7603-4637-AE02-B6FC01BF50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DIYALA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/>
              <a:pPr/>
              <a:t>1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920880" cy="1044153"/>
          </a:xfrm>
        </p:spPr>
        <p:txBody>
          <a:bodyPr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>
                <a:latin typeface="Times New Roman"/>
                <a:ea typeface="Calibri"/>
              </a:rPr>
              <a:t/>
            </a:r>
            <a:br>
              <a:rPr lang="en-GB" sz="1800" b="1" dirty="0" smtClean="0">
                <a:latin typeface="Times New Roman"/>
                <a:ea typeface="Calibri"/>
              </a:rPr>
            </a:br>
            <a:r>
              <a:rPr lang="en-GB" sz="1800" b="1" dirty="0">
                <a:latin typeface="Times New Roman"/>
                <a:ea typeface="Calibri"/>
              </a:rPr>
              <a:t/>
            </a:r>
            <a:br>
              <a:rPr lang="en-GB" sz="1800" b="1" dirty="0">
                <a:latin typeface="Times New Roman"/>
                <a:ea typeface="Calibri"/>
              </a:rPr>
            </a:br>
            <a:r>
              <a:rPr lang="en-GB" sz="1800" b="1" dirty="0" smtClean="0">
                <a:latin typeface="Times New Roman"/>
                <a:ea typeface="Calibri"/>
              </a:rPr>
              <a:t/>
            </a:r>
            <a:br>
              <a:rPr lang="en-GB" sz="1800" b="1" dirty="0" smtClean="0">
                <a:latin typeface="Times New Roman"/>
                <a:ea typeface="Calibri"/>
              </a:rPr>
            </a:br>
            <a:r>
              <a:rPr lang="en-GB" sz="1800" b="1" dirty="0">
                <a:latin typeface="Times New Roman"/>
                <a:ea typeface="Calibri"/>
              </a:rPr>
              <a:t/>
            </a:r>
            <a:br>
              <a:rPr lang="en-GB" sz="1800" b="1" dirty="0">
                <a:latin typeface="Times New Roman"/>
                <a:ea typeface="Calibri"/>
              </a:rPr>
            </a:br>
            <a:r>
              <a:rPr lang="en-GB" sz="1800" b="1" dirty="0" smtClean="0">
                <a:latin typeface="Times New Roman"/>
                <a:ea typeface="Calibri"/>
              </a:rPr>
              <a:t/>
            </a:r>
            <a:br>
              <a:rPr lang="en-GB" sz="1800" b="1" dirty="0" smtClean="0">
                <a:latin typeface="Times New Roman"/>
                <a:ea typeface="Calibri"/>
              </a:rPr>
            </a:br>
            <a:r>
              <a:rPr lang="en-GB" sz="1800" b="1" dirty="0" smtClean="0">
                <a:latin typeface="Times New Roman"/>
                <a:ea typeface="Calibri"/>
              </a:rPr>
              <a:t>DIYALA </a:t>
            </a:r>
            <a:r>
              <a:rPr lang="en-GB" sz="1800" b="1" dirty="0">
                <a:latin typeface="Times New Roman"/>
                <a:ea typeface="Calibri"/>
              </a:rPr>
              <a:t>UNIVERSITY</a:t>
            </a:r>
            <a:r>
              <a:rPr lang="en-US" sz="1800" dirty="0">
                <a:latin typeface="Times New Roman"/>
                <a:ea typeface="Calibri"/>
              </a:rPr>
              <a:t/>
            </a:r>
            <a:br>
              <a:rPr lang="en-US" sz="1800" dirty="0">
                <a:latin typeface="Times New Roman"/>
                <a:ea typeface="Calibri"/>
              </a:rPr>
            </a:br>
            <a:r>
              <a:rPr lang="en-GB" sz="1800" b="1" dirty="0" smtClean="0">
                <a:latin typeface="Times New Roman"/>
                <a:ea typeface="Calibri"/>
              </a:rPr>
              <a:t>COLLEGE OF ENGINEERING</a:t>
            </a:r>
            <a:r>
              <a:rPr lang="en-US" sz="1800" dirty="0">
                <a:latin typeface="Times New Roman"/>
                <a:ea typeface="Calibri"/>
              </a:rPr>
              <a:t/>
            </a:r>
            <a:br>
              <a:rPr lang="en-US" sz="1800" dirty="0">
                <a:latin typeface="Times New Roman"/>
                <a:ea typeface="Calibri"/>
              </a:rPr>
            </a:br>
            <a:r>
              <a:rPr lang="en-GB" sz="1800" b="1" dirty="0">
                <a:latin typeface="Times New Roman"/>
                <a:ea typeface="Calibri"/>
              </a:rPr>
              <a:t>DEPARTMENT OF </a:t>
            </a:r>
            <a:r>
              <a:rPr lang="en-GB" sz="1800" b="1" dirty="0" smtClean="0">
                <a:latin typeface="Times New Roman"/>
                <a:ea typeface="Calibri"/>
              </a:rPr>
              <a:t>COMMUNICATION </a:t>
            </a:r>
            <a:r>
              <a:rPr lang="en-GB" sz="1800" b="1" dirty="0">
                <a:latin typeface="Times New Roman"/>
                <a:ea typeface="Calibri"/>
              </a:rPr>
              <a:t>ENGINEERING </a:t>
            </a:r>
            <a:endParaRPr lang="en-US" sz="1800" dirty="0">
              <a:effectLst/>
              <a:latin typeface="Times New Roman"/>
              <a:ea typeface="Calibri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3024336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/>
                <a:ea typeface="Calibri"/>
                <a:cs typeface="+mj-cs"/>
              </a:rPr>
              <a:t> Electronic I</a:t>
            </a:r>
            <a:endParaRPr lang="tr-TR" sz="2800" b="1" dirty="0">
              <a:solidFill>
                <a:schemeClr val="accent2"/>
              </a:solidFill>
              <a:latin typeface="Times New Roman"/>
              <a:ea typeface="Calibri"/>
              <a:cs typeface="+mj-cs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By</a:t>
            </a: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dirty="0">
                <a:solidFill>
                  <a:srgbClr val="000000"/>
                </a:solidFill>
                <a:latin typeface="Times New Roman"/>
                <a:ea typeface="Calibri"/>
              </a:rPr>
              <a:t>Asst. lecturer</a:t>
            </a:r>
            <a:endParaRPr lang="en-US" sz="31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WISAM HAYDER MAHDI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endParaRPr lang="tr-TR" sz="1200" dirty="0"/>
          </a:p>
          <a:p>
            <a:pPr marL="0" indent="0">
              <a:buNone/>
            </a:pPr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endParaRPr lang="tr-TR" sz="1200" dirty="0"/>
          </a:p>
          <a:p>
            <a:endParaRPr lang="tr-TR" sz="1200" dirty="0" smtClean="0"/>
          </a:p>
          <a:p>
            <a:pPr marL="0" indent="0">
              <a:buNone/>
            </a:pPr>
            <a:r>
              <a:rPr lang="tr-TR" sz="1400" dirty="0"/>
              <a:t> </a:t>
            </a:r>
            <a:r>
              <a:rPr lang="tr-TR" sz="1400" dirty="0" smtClean="0"/>
              <a:t>        </a:t>
            </a:r>
            <a:r>
              <a:rPr lang="tr-TR" sz="1400" dirty="0" smtClean="0"/>
              <a:t>        </a:t>
            </a:r>
            <a:r>
              <a:rPr lang="en-US" sz="1400" dirty="0" smtClean="0"/>
              <a:t>Figure (</a:t>
            </a:r>
            <a:r>
              <a:rPr lang="en-US" sz="1400" dirty="0"/>
              <a:t>5</a:t>
            </a:r>
            <a:r>
              <a:rPr lang="en-US" sz="1400" dirty="0" smtClean="0"/>
              <a:t>) </a:t>
            </a:r>
            <a:r>
              <a:rPr lang="en-US" sz="1400" dirty="0"/>
              <a:t>common base configuration for </a:t>
            </a:r>
            <a:r>
              <a:rPr lang="en-US" sz="1400" dirty="0" err="1" smtClean="0"/>
              <a:t>npn</a:t>
            </a:r>
            <a:r>
              <a:rPr lang="tr-TR" sz="1400" dirty="0" smtClean="0"/>
              <a:t> and pnp </a:t>
            </a:r>
            <a:r>
              <a:rPr lang="en-US" sz="1400" dirty="0" smtClean="0"/>
              <a:t>transistor.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490788"/>
            <a:ext cx="83915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4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In the dc mode the levels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tr-TR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/>
                  <a:t>due to the majority carriers are related by </a:t>
                </a:r>
                <a:r>
                  <a:rPr lang="en-US" sz="1800" dirty="0" smtClean="0"/>
                  <a:t>a</a:t>
                </a:r>
                <a:r>
                  <a:rPr lang="tr-TR" sz="1800" dirty="0" smtClean="0"/>
                  <a:t> </a:t>
                </a:r>
                <a:r>
                  <a:rPr lang="en-US" sz="1800" dirty="0" smtClean="0"/>
                  <a:t>quantity </a:t>
                </a:r>
                <a:r>
                  <a:rPr lang="en-US" sz="1800" dirty="0"/>
                  <a:t>called </a:t>
                </a:r>
                <a:r>
                  <a:rPr lang="en-US" sz="1800" b="1" i="1" dirty="0"/>
                  <a:t>alpha 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1" dirty="0">
                            <a:latin typeface="Times New Roman" pitchFamily="18" charset="0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/>
                  <a:t>and defined by the following equation</a:t>
                </a:r>
                <a:r>
                  <a:rPr lang="en-US" sz="1800" dirty="0" smtClean="0"/>
                  <a:t>:</a:t>
                </a:r>
                <a:endParaRPr lang="tr-TR" sz="1800" dirty="0" smtClean="0"/>
              </a:p>
              <a:p>
                <a:endParaRPr lang="tr-TR" sz="1800" dirty="0" smtClean="0"/>
              </a:p>
              <a:p>
                <a:endParaRPr lang="tr-TR" sz="1800" dirty="0" smtClean="0"/>
              </a:p>
              <a:p>
                <a:pPr marL="0" indent="0">
                  <a:buNone/>
                </a:pPr>
                <a:endParaRPr lang="tr-TR" sz="1800" dirty="0"/>
              </a:p>
              <a:p>
                <a:r>
                  <a:rPr lang="en-US" sz="1800" dirty="0" smtClean="0"/>
                  <a:t>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tr-TR" sz="1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/>
                  <a:t>are the levels of current at the point of operation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i="1" dirty="0">
                            <a:latin typeface="Times New Roman" pitchFamily="18" charset="0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≈ 1, or </a:t>
                </a:r>
                <a:r>
                  <a:rPr lang="en-US" sz="1800" dirty="0" smtClean="0"/>
                  <a:t>for</a:t>
                </a:r>
                <a:r>
                  <a:rPr lang="tr-TR" sz="1800" dirty="0" smtClean="0"/>
                  <a:t> </a:t>
                </a:r>
                <a:r>
                  <a:rPr lang="en-US" sz="1800" dirty="0" smtClean="0"/>
                  <a:t>practical </a:t>
                </a:r>
                <a:r>
                  <a:rPr lang="en-US" sz="1800" dirty="0"/>
                  <a:t>devices: 0.900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i="1" dirty="0">
                            <a:latin typeface="Times New Roman" pitchFamily="18" charset="0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≤ 0.998</a:t>
                </a:r>
                <a:r>
                  <a:rPr lang="en-US" sz="1800" dirty="0" smtClean="0"/>
                  <a:t>.</a:t>
                </a:r>
                <a:r>
                  <a:rPr lang="tr-TR" sz="1800" dirty="0" smtClean="0"/>
                  <a:t> </a:t>
                </a:r>
              </a:p>
              <a:p>
                <a:r>
                  <a:rPr lang="en-US" sz="1800" dirty="0" smtClean="0"/>
                  <a:t>Since </a:t>
                </a:r>
                <a:r>
                  <a:rPr lang="en-US" sz="1800" dirty="0"/>
                  <a:t>alpha is defined solely for the </a:t>
                </a:r>
                <a:r>
                  <a:rPr lang="en-US" sz="1800" dirty="0" smtClean="0"/>
                  <a:t>majority</a:t>
                </a:r>
                <a:r>
                  <a:rPr lang="tr-TR" sz="1800" dirty="0" smtClean="0"/>
                  <a:t> </a:t>
                </a:r>
                <a:r>
                  <a:rPr lang="en-US" sz="1800" dirty="0" smtClean="0"/>
                  <a:t>carriers </a:t>
                </a:r>
                <a:r>
                  <a:rPr lang="en-US" sz="1800" dirty="0"/>
                  <a:t>and from Fig. </a:t>
                </a:r>
                <a:r>
                  <a:rPr lang="tr-TR" sz="1800" dirty="0" smtClean="0"/>
                  <a:t>6 thats below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34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20" y="2780928"/>
            <a:ext cx="1019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33114"/>
            <a:ext cx="1704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80" y="5363914"/>
            <a:ext cx="33051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8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endParaRPr lang="tr-TR" sz="18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18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800" dirty="0">
                    <a:solidFill>
                      <a:schemeClr val="tx1"/>
                    </a:solidFill>
                  </a:rPr>
                  <a:t>he input set for the common base amplifier as shown in figure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</a:t>
                </a:r>
                <a:r>
                  <a:rPr lang="tr-TR" sz="1800" dirty="0"/>
                  <a:t>7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  <a:r>
                  <a:rPr lang="tr-T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relates an input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 to input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 for various levels of</a:t>
                </a:r>
                <a:r>
                  <a:rPr lang="tr-TR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output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The effect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 in the input characteristics is because the</a:t>
                </a:r>
                <a:r>
                  <a:rPr lang="tr-T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increasing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 will increase the width of the depletion region at the</a:t>
                </a:r>
                <a:r>
                  <a:rPr lang="tr-T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output junction diode. </a:t>
                </a:r>
                <a:endParaRPr lang="tr-T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tr-TR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534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 smtClean="0"/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marL="0" lvl="0" indent="0" algn="just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1200" dirty="0">
                <a:solidFill>
                  <a:srgbClr val="000000"/>
                </a:solidFill>
              </a:rPr>
              <a:t>Figure </a:t>
            </a: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tr-TR" sz="1200" dirty="0">
                <a:solidFill>
                  <a:srgbClr val="000000"/>
                </a:solidFill>
              </a:rPr>
              <a:t>7</a:t>
            </a:r>
            <a:r>
              <a:rPr lang="en-US" sz="1200" dirty="0" smtClean="0">
                <a:solidFill>
                  <a:srgbClr val="000000"/>
                </a:solidFill>
              </a:rPr>
              <a:t>) </a:t>
            </a:r>
            <a:r>
              <a:rPr lang="en-US" sz="1200" dirty="0">
                <a:solidFill>
                  <a:srgbClr val="000000"/>
                </a:solidFill>
              </a:rPr>
              <a:t>input characteristics for </a:t>
            </a:r>
            <a:r>
              <a:rPr lang="en-US" sz="1200" dirty="0" err="1">
                <a:solidFill>
                  <a:srgbClr val="000000"/>
                </a:solidFill>
              </a:rPr>
              <a:t>npn</a:t>
            </a:r>
            <a:r>
              <a:rPr lang="en-US" sz="1200" dirty="0">
                <a:solidFill>
                  <a:srgbClr val="000000"/>
                </a:solidFill>
              </a:rPr>
              <a:t> transistor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curves of figure </a:t>
            </a:r>
            <a:r>
              <a:rPr lang="en-US" sz="1600" dirty="0" smtClean="0"/>
              <a:t>(</a:t>
            </a:r>
            <a:r>
              <a:rPr lang="tr-TR" sz="1600" dirty="0"/>
              <a:t>8</a:t>
            </a:r>
            <a:r>
              <a:rPr lang="en-US" sz="1600" dirty="0" smtClean="0"/>
              <a:t>) </a:t>
            </a:r>
            <a:r>
              <a:rPr lang="en-US" sz="1600" dirty="0"/>
              <a:t>are known as </a:t>
            </a:r>
            <a:r>
              <a:rPr lang="en-US" sz="1600" dirty="0" smtClean="0"/>
              <a:t>the output </a:t>
            </a:r>
            <a:r>
              <a:rPr lang="en-US" sz="1600" dirty="0"/>
              <a:t>or collector characteristics. There are three basic regions </a:t>
            </a:r>
            <a:r>
              <a:rPr lang="en-US" sz="1600" dirty="0" smtClean="0"/>
              <a:t>as indicated </a:t>
            </a:r>
            <a:r>
              <a:rPr lang="en-US" sz="1600" dirty="0"/>
              <a:t>in the figure. These </a:t>
            </a:r>
            <a:r>
              <a:rPr lang="en-US" sz="1600" dirty="0" smtClean="0"/>
              <a:t>regions are</a:t>
            </a:r>
            <a:r>
              <a:rPr lang="en-US" sz="1200" dirty="0" smtClean="0"/>
              <a:t> </a:t>
            </a:r>
            <a:r>
              <a:rPr lang="en-US" sz="1200" dirty="0" smtClean="0"/>
              <a:t>: </a:t>
            </a:r>
            <a:endParaRPr lang="en-US" sz="1200" dirty="0" smtClean="0"/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endParaRPr lang="en-US" sz="1200" dirty="0" smtClean="0"/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endParaRPr lang="en-US" sz="1200" dirty="0" smtClean="0"/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endParaRPr lang="en-US" sz="1200" dirty="0" smtClean="0"/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352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8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b="1" dirty="0" smtClean="0"/>
              <a:t>The </a:t>
            </a:r>
            <a:r>
              <a:rPr lang="en-US" sz="1600" b="1" dirty="0"/>
              <a:t>Active region: </a:t>
            </a:r>
            <a:r>
              <a:rPr lang="en-US" sz="1600" dirty="0"/>
              <a:t>the collector-base junction is reverse-biased</a:t>
            </a:r>
            <a:r>
              <a:rPr lang="en-US" sz="1600" dirty="0" smtClean="0"/>
              <a:t>, while </a:t>
            </a:r>
            <a:r>
              <a:rPr lang="en-US" sz="1600" dirty="0"/>
              <a:t>the base-emitter junction is forward-biased</a:t>
            </a:r>
            <a:r>
              <a:rPr lang="en-US" sz="1600" dirty="0" smtClean="0"/>
              <a:t>. </a:t>
            </a:r>
            <a:endParaRPr lang="en-US" sz="1600" dirty="0"/>
          </a:p>
          <a:p>
            <a:pPr algn="just"/>
            <a:r>
              <a:rPr lang="en-US" sz="1600" b="1" dirty="0" smtClean="0"/>
              <a:t>The </a:t>
            </a:r>
            <a:r>
              <a:rPr lang="en-US" sz="1600" b="1" dirty="0"/>
              <a:t>Saturation region: </a:t>
            </a:r>
            <a:r>
              <a:rPr lang="en-US" sz="1600" dirty="0"/>
              <a:t>the collector-base and </a:t>
            </a:r>
            <a:r>
              <a:rPr lang="en-US" sz="1600" dirty="0" smtClean="0"/>
              <a:t>base-emitter junctions </a:t>
            </a:r>
            <a:r>
              <a:rPr lang="en-US" sz="1600" dirty="0"/>
              <a:t>are </a:t>
            </a:r>
            <a:r>
              <a:rPr lang="en-US" sz="1600" dirty="0" smtClean="0"/>
              <a:t>forward-biased. </a:t>
            </a:r>
            <a:endParaRPr lang="en-US" sz="1600" dirty="0"/>
          </a:p>
          <a:p>
            <a:pPr algn="just"/>
            <a:r>
              <a:rPr lang="en-US" sz="1600" b="1" dirty="0" smtClean="0"/>
              <a:t>The </a:t>
            </a:r>
            <a:r>
              <a:rPr lang="en-US" sz="1600" b="1" dirty="0"/>
              <a:t>cutoff region: </a:t>
            </a:r>
            <a:r>
              <a:rPr lang="en-US" sz="1600" dirty="0" smtClean="0"/>
              <a:t>the collector-base </a:t>
            </a:r>
            <a:r>
              <a:rPr lang="en-US" sz="1600" dirty="0"/>
              <a:t>and </a:t>
            </a:r>
            <a:r>
              <a:rPr lang="en-US" sz="1600" dirty="0" smtClean="0"/>
              <a:t>base emitter junctions </a:t>
            </a:r>
            <a:r>
              <a:rPr lang="en-US" sz="1600" dirty="0"/>
              <a:t>of </a:t>
            </a:r>
            <a:r>
              <a:rPr lang="en-US" sz="1600" dirty="0" smtClean="0"/>
              <a:t>a transistor </a:t>
            </a:r>
            <a:r>
              <a:rPr lang="en-US" sz="1600" dirty="0"/>
              <a:t>are both </a:t>
            </a:r>
            <a:r>
              <a:rPr lang="en-US" sz="1600" dirty="0" smtClean="0"/>
              <a:t>reverse biased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1002"/>
            <a:ext cx="38093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473515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Figure </a:t>
            </a:r>
            <a:r>
              <a:rPr lang="en-US" sz="1200" dirty="0" smtClean="0"/>
              <a:t>(</a:t>
            </a:r>
            <a:r>
              <a:rPr lang="tr-TR" sz="1200" dirty="0"/>
              <a:t>8</a:t>
            </a:r>
            <a:r>
              <a:rPr lang="en-US" sz="1200" dirty="0" smtClean="0"/>
              <a:t>) </a:t>
            </a:r>
            <a:r>
              <a:rPr lang="en-US" sz="1200" dirty="0"/>
              <a:t>collector </a:t>
            </a:r>
            <a:r>
              <a:rPr lang="en-US" sz="1200" dirty="0" smtClean="0"/>
              <a:t>characteristics for </a:t>
            </a:r>
            <a:r>
              <a:rPr lang="en-US" sz="1200" dirty="0" err="1"/>
              <a:t>npn</a:t>
            </a:r>
            <a:r>
              <a:rPr lang="en-US" sz="1200" dirty="0"/>
              <a:t> transistor</a:t>
            </a:r>
          </a:p>
        </p:txBody>
      </p:sp>
    </p:spTree>
    <p:extLst>
      <p:ext uri="{BB962C8B-B14F-4D97-AF65-F5344CB8AC3E}">
        <p14:creationId xmlns:p14="http://schemas.microsoft.com/office/powerpoint/2010/main" val="42706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=0 the collector current is simply that due to </a:t>
                </a:r>
                <a:r>
                  <a:rPr lang="en-US" sz="1800" dirty="0" smtClean="0"/>
                  <a:t>the reverse saturation </a:t>
                </a:r>
                <a:r>
                  <a:rPr lang="en-US" sz="1800" dirty="0"/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𝐶𝑂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The notation most frequently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sz="1800" dirty="0" smtClean="0"/>
                  <a:t> on data </a:t>
                </a:r>
                <a:r>
                  <a:rPr lang="en-US" sz="1800" dirty="0"/>
                  <a:t>and specification sheets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𝐶𝐵𝑂</m:t>
                        </m:r>
                      </m:sub>
                    </m:sSub>
                  </m:oMath>
                </a14:m>
                <a:r>
                  <a:rPr lang="en-US" sz="1800" dirty="0" smtClean="0"/>
                  <a:t> .</a:t>
                </a:r>
              </a:p>
              <a:p>
                <a:pPr algn="just"/>
                <a:endParaRPr lang="en-US" sz="1800" dirty="0"/>
              </a:p>
              <a:p>
                <a:pPr algn="just"/>
                <a:r>
                  <a:rPr lang="en-US" sz="1800" dirty="0"/>
                  <a:t>The ratio of the dc collector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/>
                  <a:t>to the </a:t>
                </a:r>
                <a:r>
                  <a:rPr lang="en-US" sz="1800" dirty="0" smtClean="0"/>
                  <a:t>dc emitter </a:t>
                </a:r>
                <a:r>
                  <a:rPr lang="en-US" sz="1800" dirty="0"/>
                  <a:t>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/>
                  <a:t>is the dc alpha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𝐷𝐶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 algn="just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34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Common Emitter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1800" dirty="0" smtClean="0"/>
              </a:p>
              <a:p>
                <a:r>
                  <a:rPr lang="en-US" sz="2000" dirty="0"/>
                  <a:t>Figure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9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shows a common-emitter configuration for </a:t>
                </a:r>
                <a:r>
                  <a:rPr lang="en-US" sz="2000" b="1" dirty="0" err="1"/>
                  <a:t>pnp</a:t>
                </a:r>
                <a:r>
                  <a:rPr lang="en-US" sz="2000" b="1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b="1" dirty="0" err="1" smtClean="0"/>
                  <a:t>npn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transistors.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common-emitter </a:t>
                </a:r>
                <a:r>
                  <a:rPr lang="en-US" sz="2000" b="1" dirty="0"/>
                  <a:t>(CE) </a:t>
                </a:r>
                <a:r>
                  <a:rPr lang="en-US" sz="2000" dirty="0"/>
                  <a:t>configuration has </a:t>
                </a:r>
                <a:r>
                  <a:rPr lang="en-US" sz="2000" dirty="0" smtClean="0"/>
                  <a:t>the emitter </a:t>
                </a:r>
                <a:r>
                  <a:rPr lang="en-US" sz="2000" dirty="0"/>
                  <a:t>as the common terminal, or ground, to an ac signal.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forward biases the </a:t>
                </a:r>
                <a:r>
                  <a:rPr lang="en-US" sz="2000" dirty="0"/>
                  <a:t>base-emitter junction,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reverse-biases the </a:t>
                </a:r>
                <a:r>
                  <a:rPr lang="en-US" sz="2000" dirty="0" smtClean="0"/>
                  <a:t>base collector junction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This </a:t>
                </a:r>
                <a:r>
                  <a:rPr lang="en-US" sz="2000" dirty="0"/>
                  <a:t>configuration is the most </a:t>
                </a:r>
                <a:r>
                  <a:rPr lang="en-US" sz="2000" dirty="0" smtClean="0"/>
                  <a:t>frequently encountered </a:t>
                </a:r>
                <a:r>
                  <a:rPr lang="en-US" sz="2000" dirty="0"/>
                  <a:t>transistor configuration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86" r="-30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Common Emitter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kern="1200" dirty="0" smtClean="0">
                <a:latin typeface="verdana" pitchFamily="34" charset="0"/>
              </a:rPr>
              <a:t>                           </a:t>
            </a:r>
          </a:p>
          <a:p>
            <a:pPr marL="0" indent="0">
              <a:buNone/>
            </a:pPr>
            <a:r>
              <a:rPr lang="en-US" sz="1600" kern="1200" dirty="0">
                <a:latin typeface="verdana" pitchFamily="34" charset="0"/>
              </a:rPr>
              <a:t> </a:t>
            </a:r>
            <a:r>
              <a:rPr lang="en-US" sz="1600" kern="1200" dirty="0" smtClean="0">
                <a:latin typeface="verdana" pitchFamily="34" charset="0"/>
              </a:rPr>
              <a:t>                         </a:t>
            </a:r>
          </a:p>
          <a:p>
            <a:pPr marL="0" indent="0" algn="ctr">
              <a:buNone/>
            </a:pPr>
            <a:r>
              <a:rPr lang="en-US" sz="1600" kern="1200" dirty="0" smtClean="0">
                <a:latin typeface="verdana" pitchFamily="34" charset="0"/>
              </a:rPr>
              <a:t> </a:t>
            </a:r>
            <a:r>
              <a:rPr lang="en-US" sz="1600" dirty="0"/>
              <a:t>Figure </a:t>
            </a:r>
            <a:r>
              <a:rPr lang="en-US" sz="1600" dirty="0" smtClean="0"/>
              <a:t>(</a:t>
            </a:r>
            <a:r>
              <a:rPr lang="en-US" sz="1600" dirty="0"/>
              <a:t>9</a:t>
            </a:r>
            <a:r>
              <a:rPr lang="en-US" sz="1600" dirty="0" smtClean="0"/>
              <a:t>) </a:t>
            </a:r>
            <a:r>
              <a:rPr lang="en-US" sz="1600" dirty="0"/>
              <a:t>Common Emitter </a:t>
            </a:r>
            <a:r>
              <a:rPr lang="en-US" sz="1600" dirty="0" smtClean="0"/>
              <a:t>Configuration</a:t>
            </a:r>
            <a:r>
              <a:rPr lang="en-US" sz="1600" kern="1200" dirty="0" smtClean="0">
                <a:latin typeface="verdana" pitchFamily="34" charset="0"/>
              </a:rPr>
              <a:t>.</a:t>
            </a:r>
            <a:endParaRPr lang="en-US" sz="1600" kern="12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1055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1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DC Beta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>
                            <a:latin typeface="Times New Roman" pitchFamily="18" charset="0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b="1" dirty="0">
                            <a:latin typeface="Times New Roman" pitchFamily="18" charset="0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85" b="-1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endParaRPr lang="en-US" sz="2000" dirty="0" smtClean="0"/>
              </a:p>
              <a:p>
                <a:r>
                  <a:rPr lang="en-US" sz="2000" dirty="0"/>
                  <a:t>The </a:t>
                </a:r>
                <a:r>
                  <a:rPr lang="en-US" sz="2000" b="1" dirty="0"/>
                  <a:t>common-emitter, forward-current, </a:t>
                </a:r>
                <a:r>
                  <a:rPr lang="en-US" sz="2000" b="1" dirty="0" smtClean="0"/>
                  <a:t>amplification factor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or dc current gain) is the ratio of the dc collector current (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 dirty="0"/>
                          <m:t>C</m:t>
                        </m:r>
                      </m:sub>
                    </m:sSub>
                  </m:oMath>
                </a14:m>
                <a:r>
                  <a:rPr lang="en-US" sz="2000" dirty="0"/>
                  <a:t>) to </a:t>
                </a:r>
                <a:r>
                  <a:rPr lang="en-US" sz="2000" dirty="0" smtClean="0"/>
                  <a:t>the dc </a:t>
                </a:r>
                <a:r>
                  <a:rPr lang="en-US" sz="2000" dirty="0"/>
                  <a:t>base current (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 dirty="0"/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) and </a:t>
                </a:r>
                <a:r>
                  <a:rPr lang="en-US" sz="2000" dirty="0" smtClean="0"/>
                  <a:t>is designated </a:t>
                </a:r>
                <a:r>
                  <a:rPr lang="en-US" sz="2000" dirty="0"/>
                  <a:t>DC Beta </a:t>
                </a:r>
                <a:r>
                  <a:rPr lang="en-US" sz="2000" b="1" i="1" dirty="0" smtClean="0">
                    <a:latin typeface="Cambria Math"/>
                    <a:cs typeface="Times New Roman" pitchFamily="18" charset="0"/>
                  </a:rPr>
                  <a:t>((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i="1" dirty="0">
                            <a:latin typeface="Cambria Math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1" dirty="0">
                            <a:latin typeface="Cambria Math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2000" dirty="0" smtClean="0"/>
                  <a:t>).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 b="1" i="1" dirty="0" smtClean="0">
                            <a:latin typeface="Cambria Math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1" dirty="0">
                            <a:latin typeface="Cambria Math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000" i="1" dirty="0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/>
                  <a:t>Typical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 b="1" i="1" dirty="0">
                            <a:latin typeface="Cambria Math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1" dirty="0">
                            <a:latin typeface="Cambria Math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2000" dirty="0"/>
                  <a:t> range from less than 20 to 200 or higher.</a:t>
                </a:r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 Determine the dc current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i="1" dirty="0">
                            <a:latin typeface="Cambria Math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1" dirty="0">
                            <a:latin typeface="Cambria Math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2000" dirty="0" smtClean="0"/>
                  <a:t>  and </a:t>
                </a:r>
                <a:r>
                  <a:rPr lang="en-US" sz="2000" dirty="0"/>
                  <a:t>the emitter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1" dirty="0" smtClean="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000" dirty="0" smtClean="0"/>
                  <a:t> for </a:t>
                </a:r>
                <a:r>
                  <a:rPr lang="en-US" sz="2000" dirty="0"/>
                  <a:t>a transistor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 dirty="0"/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 = 50μ𝐴 and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 dirty="0"/>
                          <m:t>C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3.65 𝑚𝐴.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86" r="-83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r>
              <a:rPr lang="en-US" sz="2000" dirty="0"/>
              <a:t>Two sets of characteristics are necessary to describe fully </a:t>
            </a:r>
            <a:r>
              <a:rPr lang="en-US" sz="2000" dirty="0" smtClean="0"/>
              <a:t>the behavior </a:t>
            </a:r>
            <a:r>
              <a:rPr lang="en-US" sz="2000" dirty="0"/>
              <a:t>of the common-emitter configuration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O</a:t>
            </a:r>
            <a:r>
              <a:rPr lang="en-US" sz="2000" dirty="0" smtClean="0"/>
              <a:t>ne </a:t>
            </a:r>
            <a:r>
              <a:rPr lang="en-US" sz="2000" dirty="0"/>
              <a:t>for the output </a:t>
            </a:r>
            <a:r>
              <a:rPr lang="en-US" sz="2000" dirty="0" smtClean="0"/>
              <a:t>or collector-emitter </a:t>
            </a:r>
            <a:r>
              <a:rPr lang="en-US" sz="2000" dirty="0"/>
              <a:t>circuit </a:t>
            </a:r>
            <a:r>
              <a:rPr lang="en-US" sz="2000" dirty="0" smtClean="0"/>
              <a:t>and  </a:t>
            </a:r>
            <a:r>
              <a:rPr lang="en-US" sz="2000" dirty="0"/>
              <a:t>the other for the input or </a:t>
            </a:r>
            <a:r>
              <a:rPr lang="en-US" sz="2000" dirty="0" smtClean="0"/>
              <a:t>base-emitter circuit</a:t>
            </a:r>
            <a:r>
              <a:rPr lang="en-US" sz="2000" dirty="0"/>
              <a:t>. Both are shown in Fig. (</a:t>
            </a:r>
            <a:r>
              <a:rPr lang="en-US" sz="2000" dirty="0" smtClean="0"/>
              <a:t>10). 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C0000"/>
                </a:solidFill>
                <a:latin typeface="Times New Roman"/>
                <a:ea typeface="Calibri"/>
                <a:cs typeface="Arial"/>
              </a:rPr>
              <a:t>Transistor operation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tr-TR" sz="4000" dirty="0" smtClean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tr-TR" sz="400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tr-TR" sz="4000" dirty="0" smtClean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tr-TR" sz="400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6869"/>
            <a:ext cx="3329940" cy="43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70619"/>
            <a:ext cx="4720371" cy="17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6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  </a:t>
            </a:r>
            <a:r>
              <a:rPr lang="en-US" sz="1600" dirty="0" smtClean="0"/>
              <a:t>Figure </a:t>
            </a:r>
            <a:r>
              <a:rPr lang="en-US" sz="1600" dirty="0"/>
              <a:t>(</a:t>
            </a:r>
            <a:r>
              <a:rPr lang="en-US" sz="1600" dirty="0" smtClean="0"/>
              <a:t>10) </a:t>
            </a:r>
            <a:r>
              <a:rPr lang="en-US" sz="1600" dirty="0"/>
              <a:t>Characteristics of a silicon transistor in the </a:t>
            </a:r>
            <a:r>
              <a:rPr lang="en-US" sz="1600" dirty="0" smtClean="0"/>
              <a:t>common-emitter</a:t>
            </a:r>
          </a:p>
          <a:p>
            <a:pPr marL="0" indent="0" algn="just">
              <a:buNone/>
            </a:pPr>
            <a:r>
              <a:rPr lang="en-US" sz="1600" dirty="0" smtClean="0"/>
              <a:t>  configuration</a:t>
            </a:r>
            <a:r>
              <a:rPr lang="en-US" sz="1600" dirty="0"/>
              <a:t>: (a) collector characteristics;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7910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85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Figure </a:t>
            </a:r>
            <a:r>
              <a:rPr lang="en-US" sz="1600" dirty="0"/>
              <a:t>(</a:t>
            </a:r>
            <a:r>
              <a:rPr lang="en-US" sz="1600" dirty="0" smtClean="0"/>
              <a:t>10) </a:t>
            </a:r>
            <a:r>
              <a:rPr lang="en-US" sz="1600" dirty="0"/>
              <a:t>Characteristics of a silicon transistor in the </a:t>
            </a:r>
            <a:r>
              <a:rPr lang="en-US" sz="1600" dirty="0" smtClean="0"/>
              <a:t>common-emitter configuration</a:t>
            </a:r>
            <a:r>
              <a:rPr lang="en-US" sz="1600" dirty="0"/>
              <a:t>: </a:t>
            </a:r>
            <a:r>
              <a:rPr lang="en-US" sz="1600" dirty="0" smtClean="0"/>
              <a:t>(</a:t>
            </a:r>
            <a:r>
              <a:rPr lang="en-US" sz="1600" dirty="0"/>
              <a:t>b) base characteristics</a:t>
            </a:r>
            <a:r>
              <a:rPr lang="en-US" sz="16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2575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7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r>
              <a:rPr lang="en-US" sz="2000" dirty="0"/>
              <a:t>When the base-emitter junction is forward-biased, it is like </a:t>
            </a:r>
            <a:r>
              <a:rPr lang="en-US" sz="2000" dirty="0" smtClean="0"/>
              <a:t>a forward-biased </a:t>
            </a:r>
            <a:r>
              <a:rPr lang="en-US" sz="2000" dirty="0"/>
              <a:t>diode and has a nominal forward voltage drop </a:t>
            </a:r>
            <a:r>
              <a:rPr lang="en-US" sz="2000" dirty="0" smtClean="0"/>
              <a:t>of transistor </a:t>
            </a:r>
            <a:r>
              <a:rPr lang="en-US" sz="2000" dirty="0"/>
              <a:t>in the “on” or active region the base-to emitter voltage is </a:t>
            </a:r>
            <a:r>
              <a:rPr lang="en-US" sz="2000" dirty="0" smtClean="0"/>
              <a:t>0.7 V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𝑉𝐵𝐸 = </a:t>
            </a:r>
            <a:r>
              <a:rPr lang="en-US" sz="2000" b="1" dirty="0" smtClean="0"/>
              <a:t>0.7𝑉 </a:t>
            </a:r>
            <a:r>
              <a:rPr lang="en-US" sz="2000" b="1" dirty="0"/>
              <a:t>𝑓𝑜𝑟 𝑠𝑖𝑙𝑖𝑐𝑜𝑛 a</a:t>
            </a:r>
            <a:r>
              <a:rPr lang="en-US" sz="2000" b="1" dirty="0" smtClean="0"/>
              <a:t>nd </a:t>
            </a:r>
            <a:r>
              <a:rPr lang="en-US" sz="2000" b="1" dirty="0"/>
              <a:t>0.3</a:t>
            </a:r>
            <a:r>
              <a:rPr lang="en-US" sz="2000" b="1" dirty="0"/>
              <a:t>V</a:t>
            </a:r>
            <a:r>
              <a:rPr lang="en-US" sz="2000" b="1" dirty="0"/>
              <a:t> </a:t>
            </a:r>
            <a:r>
              <a:rPr lang="en-US" sz="2000" dirty="0"/>
              <a:t>for </a:t>
            </a:r>
            <a:r>
              <a:rPr lang="en-US" sz="2000" dirty="0" err="1"/>
              <a:t>ge</a:t>
            </a:r>
            <a:r>
              <a:rPr lang="en-US" sz="2000" dirty="0" smtClean="0"/>
              <a:t>𝑟𝑚𝑎𝑛𝑖𝑢𝑚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endParaRPr lang="en-US" sz="1800" dirty="0" smtClean="0"/>
              </a:p>
              <a:p>
                <a:pPr algn="just"/>
                <a:r>
                  <a:rPr lang="en-US" sz="2000" dirty="0"/>
                  <a:t>There are three basic regions as indicated in the figure (</a:t>
                </a:r>
                <a:r>
                  <a:rPr lang="en-US" sz="2000" dirty="0" smtClean="0"/>
                  <a:t>10a</a:t>
                </a:r>
                <a:r>
                  <a:rPr lang="en-US" sz="2000" dirty="0"/>
                  <a:t>). </a:t>
                </a:r>
                <a:r>
                  <a:rPr lang="en-US" sz="2000" dirty="0" smtClean="0"/>
                  <a:t>These regions are</a:t>
                </a:r>
              </a:p>
              <a:p>
                <a:pPr algn="just"/>
                <a:r>
                  <a:rPr lang="en-US" sz="2000" b="1" dirty="0"/>
                  <a:t>1- The Active region: </a:t>
                </a:r>
                <a:r>
                  <a:rPr lang="en-US" sz="2000" dirty="0"/>
                  <a:t>the collector-base junction is reverse-biased</a:t>
                </a:r>
                <a:r>
                  <a:rPr lang="en-US" sz="2000" dirty="0" smtClean="0"/>
                  <a:t>, while </a:t>
                </a:r>
                <a:r>
                  <a:rPr lang="en-US" sz="2000" dirty="0"/>
                  <a:t>the base-emitter junction is forward-biased</a:t>
                </a:r>
                <a:r>
                  <a:rPr lang="en-US" sz="2000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algn="just"/>
                <a:r>
                  <a:rPr lang="en-US" sz="2000" b="1" dirty="0"/>
                  <a:t>2- The Saturation region</a:t>
                </a:r>
                <a:r>
                  <a:rPr lang="en-US" sz="2000" dirty="0"/>
                  <a:t>: the collector-base and </a:t>
                </a:r>
                <a:r>
                  <a:rPr lang="en-US" sz="2000" dirty="0" smtClean="0"/>
                  <a:t>base-emitter junctions </a:t>
                </a:r>
                <a:r>
                  <a:rPr lang="en-US" sz="2000" dirty="0"/>
                  <a:t>are forward-biased. When the base-emitter </a:t>
                </a:r>
                <a:r>
                  <a:rPr lang="en-US" sz="2000" dirty="0" smtClean="0"/>
                  <a:t>junction becomes </a:t>
                </a:r>
                <a:r>
                  <a:rPr lang="en-US" sz="2000" dirty="0"/>
                  <a:t>forward-biased and IB is increased, IC also increases </a:t>
                </a:r>
                <a:r>
                  <a:rPr lang="en-US" sz="2000" dirty="0" smtClean="0"/>
                  <a:t>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decreases as a result of more drop across the </a:t>
                </a:r>
                <a:r>
                  <a:rPr lang="en-US" sz="2000" dirty="0" smtClean="0"/>
                  <a:t>collector resistor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).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686" r="-762" b="-5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algn="just"/>
                <a:r>
                  <a:rPr lang="en-US" sz="2000" dirty="0"/>
                  <a:t>This is illustrated in Figure (</a:t>
                </a:r>
                <a:r>
                  <a:rPr lang="en-US" sz="2000" dirty="0" smtClean="0"/>
                  <a:t>11).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algn="just"/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reaches </a:t>
                </a:r>
                <a:r>
                  <a:rPr lang="en-US" sz="2000" dirty="0"/>
                  <a:t>its saturation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(sat</a:t>
                </a:r>
                <a:r>
                  <a:rPr lang="en-US" sz="2000" dirty="0"/>
                  <a:t>), the </a:t>
                </a:r>
                <a:r>
                  <a:rPr lang="en-US" sz="2000" dirty="0" smtClean="0"/>
                  <a:t>base collector junction </a:t>
                </a:r>
                <a:r>
                  <a:rPr lang="en-US" sz="2000" dirty="0"/>
                  <a:t>becomes forward-biased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can increase </a:t>
                </a:r>
                <a:r>
                  <a:rPr lang="en-US" sz="2000" dirty="0" smtClean="0"/>
                  <a:t>no further </a:t>
                </a:r>
                <a:r>
                  <a:rPr lang="en-US" sz="2000" dirty="0"/>
                  <a:t>even with a continued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 smtClean="0"/>
                  <a:t>(sat</a:t>
                </a:r>
                <a:r>
                  <a:rPr lang="en-US" sz="2000" dirty="0"/>
                  <a:t>) for </a:t>
                </a:r>
                <a:r>
                  <a:rPr lang="en-US" sz="2000" dirty="0" smtClean="0"/>
                  <a:t>a transistor </a:t>
                </a:r>
                <a:r>
                  <a:rPr lang="en-US" sz="2000" dirty="0"/>
                  <a:t>occurs somewhere below the knee of the </a:t>
                </a:r>
                <a:r>
                  <a:rPr lang="en-US" sz="2000" dirty="0" smtClean="0"/>
                  <a:t>collector curves</a:t>
                </a:r>
                <a:r>
                  <a:rPr lang="en-US" sz="2000" dirty="0"/>
                  <a:t>, and it is usually only a few tenths of a volt.</a:t>
                </a:r>
                <a:endParaRPr lang="en-US" sz="20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1600" kern="1200" dirty="0" smtClean="0">
                    <a:latin typeface="verdana" pitchFamily="34" charset="0"/>
                  </a:rPr>
                  <a:t>                                 </a:t>
                </a:r>
                <a:endParaRPr lang="en-US" sz="1600" kern="12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86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DC Beta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dirty="0">
                            <a:latin typeface="Times New Roman" pitchFamily="18" charset="0"/>
                            <a:cs typeface="Times New Roman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dirty="0">
                            <a:latin typeface="Times New Roman" pitchFamily="18" charset="0"/>
                            <a:cs typeface="Times New Roman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1840" y="5599033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Figure (</a:t>
            </a:r>
            <a:r>
              <a:rPr lang="en-US" dirty="0" smtClean="0"/>
              <a:t>11)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9" y="2492896"/>
            <a:ext cx="4886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 smtClean="0"/>
                  <a:t>3- The cutoff region: </a:t>
                </a:r>
                <a:r>
                  <a:rPr lang="en-US" sz="1800" dirty="0"/>
                  <a:t>the collector-base and base-emitter </a:t>
                </a:r>
                <a:r>
                  <a:rPr lang="en-US" sz="1800" dirty="0" smtClean="0"/>
                  <a:t>junctions of </a:t>
                </a:r>
                <a:r>
                  <a:rPr lang="en-US" sz="1800" dirty="0"/>
                  <a:t>a transistor are both reverse-biased. </a:t>
                </a:r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dirty="0" smtClean="0"/>
                  <a:t>When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 smtClean="0"/>
                  <a:t> =0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the transistor </a:t>
                </a:r>
                <a:r>
                  <a:rPr lang="en-US" sz="1800" dirty="0"/>
                  <a:t>is in the cutoff region of its operation. This is </a:t>
                </a:r>
                <a:r>
                  <a:rPr lang="en-US" sz="1800" dirty="0" smtClean="0"/>
                  <a:t>shown in </a:t>
                </a:r>
                <a:r>
                  <a:rPr lang="en-US" sz="1800" dirty="0"/>
                  <a:t>Figure (</a:t>
                </a:r>
                <a:r>
                  <a:rPr lang="en-US" sz="1800" dirty="0" smtClean="0"/>
                  <a:t>12). </a:t>
                </a:r>
                <a:r>
                  <a:rPr lang="en-US" sz="1800" dirty="0"/>
                  <a:t>With the base lead open, resulting in a </a:t>
                </a:r>
                <a:r>
                  <a:rPr lang="en-US" sz="1800" dirty="0" smtClean="0"/>
                  <a:t>base current </a:t>
                </a:r>
                <a:r>
                  <a:rPr lang="en-US" sz="1800" dirty="0"/>
                  <a:t>of zero. </a:t>
                </a:r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dirty="0" smtClean="0"/>
                  <a:t>Under this condition</a:t>
                </a:r>
                <a:r>
                  <a:rPr lang="en-US" sz="1800" dirty="0"/>
                  <a:t>, there is a very </a:t>
                </a:r>
                <a:r>
                  <a:rPr lang="en-US" sz="1800" dirty="0" smtClean="0"/>
                  <a:t>small amount </a:t>
                </a:r>
                <a:r>
                  <a:rPr lang="en-US" sz="1800" dirty="0"/>
                  <a:t>of collector </a:t>
                </a:r>
                <a:r>
                  <a:rPr lang="en-US" sz="1800" dirty="0" smtClean="0"/>
                  <a:t>leakage current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𝐶𝐸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/>
                  <a:t>due mainly </a:t>
                </a:r>
                <a:r>
                  <a:rPr lang="en-US" sz="1800" dirty="0" smtClean="0"/>
                  <a:t>to thermally produced carriers. </a:t>
                </a:r>
              </a:p>
              <a:p>
                <a:r>
                  <a:rPr lang="en-US" sz="1800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𝐶𝐸𝑂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is extremely small</a:t>
                </a:r>
                <a:r>
                  <a:rPr lang="en-US" sz="1800" dirty="0"/>
                  <a:t>, it will usually </a:t>
                </a:r>
                <a:r>
                  <a:rPr lang="en-US" sz="1800" dirty="0" smtClean="0"/>
                  <a:t>be neglected </a:t>
                </a:r>
                <a:r>
                  <a:rPr lang="en-US" sz="1800" dirty="0"/>
                  <a:t>in circuit analysis </a:t>
                </a:r>
                <a:r>
                  <a:rPr lang="en-US" sz="1800" dirty="0" smtClean="0"/>
                  <a:t>so that</a:t>
                </a:r>
              </a:p>
              <a:p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𝐶𝐸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34" t="-714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sz="2000" b="1" dirty="0" smtClean="0"/>
          </a:p>
          <a:p>
            <a:pPr algn="just">
              <a:lnSpc>
                <a:spcPct val="150000"/>
              </a:lnSpc>
            </a:pPr>
            <a:endParaRPr lang="en-US" sz="2000" b="1" dirty="0"/>
          </a:p>
          <a:p>
            <a:pPr algn="just">
              <a:lnSpc>
                <a:spcPct val="150000"/>
              </a:lnSpc>
            </a:pPr>
            <a:endParaRPr lang="en-US" sz="2000" b="1" dirty="0" smtClean="0"/>
          </a:p>
          <a:p>
            <a:pPr algn="just">
              <a:lnSpc>
                <a:spcPct val="150000"/>
              </a:lnSpc>
            </a:pPr>
            <a:endParaRPr lang="en-US" sz="2000" b="1" dirty="0"/>
          </a:p>
          <a:p>
            <a:pPr algn="just">
              <a:lnSpc>
                <a:spcPct val="150000"/>
              </a:lnSpc>
            </a:pPr>
            <a:endParaRPr lang="en-US" sz="20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Figure </a:t>
            </a:r>
            <a:r>
              <a:rPr lang="en-US" sz="1600" dirty="0"/>
              <a:t>(</a:t>
            </a:r>
            <a:r>
              <a:rPr lang="en-US" sz="1600" dirty="0" smtClean="0"/>
              <a:t>12)</a:t>
            </a:r>
          </a:p>
          <a:p>
            <a:pPr algn="just">
              <a:lnSpc>
                <a:spcPct val="150000"/>
              </a:lnSpc>
            </a:pPr>
            <a:endParaRPr lang="en-US" sz="20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3529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9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C0000"/>
                </a:solidFill>
                <a:latin typeface="Times New Roman"/>
                <a:ea typeface="Calibri"/>
                <a:cs typeface="Arial"/>
              </a:rPr>
              <a:t>Transistor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2000" dirty="0"/>
              <a:t>Manufacturers generally classify bipolar </a:t>
            </a:r>
            <a:r>
              <a:rPr lang="en-US" sz="2000" dirty="0" smtClean="0"/>
              <a:t>junction</a:t>
            </a:r>
            <a:r>
              <a:rPr lang="tr-TR" sz="2000" dirty="0" smtClean="0"/>
              <a:t> </a:t>
            </a:r>
            <a:r>
              <a:rPr lang="en-US" sz="2000" dirty="0" smtClean="0"/>
              <a:t>transistors into</a:t>
            </a:r>
            <a:r>
              <a:rPr lang="tr-TR" sz="2000" dirty="0" smtClean="0"/>
              <a:t> </a:t>
            </a:r>
            <a:r>
              <a:rPr lang="en-US" sz="2000" dirty="0" smtClean="0"/>
              <a:t>three </a:t>
            </a:r>
            <a:r>
              <a:rPr lang="en-US" sz="2000" dirty="0"/>
              <a:t>broad categories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r>
              <a:rPr lang="en-US" sz="2000" b="1" dirty="0" smtClean="0"/>
              <a:t>1- </a:t>
            </a:r>
            <a:r>
              <a:rPr lang="en-US" sz="2000" b="1" dirty="0"/>
              <a:t>General-Purpose/Small-Signal Transistors:- </a:t>
            </a:r>
            <a:r>
              <a:rPr lang="en-US" sz="2000" dirty="0" smtClean="0"/>
              <a:t>General</a:t>
            </a:r>
            <a:r>
              <a:rPr lang="tr-TR" sz="2000" dirty="0" smtClean="0"/>
              <a:t> </a:t>
            </a:r>
            <a:r>
              <a:rPr lang="en-US" sz="2000" dirty="0" smtClean="0"/>
              <a:t>purpose/</a:t>
            </a:r>
            <a:r>
              <a:rPr lang="tr-TR" sz="2000" dirty="0" smtClean="0"/>
              <a:t> </a:t>
            </a:r>
            <a:r>
              <a:rPr lang="en-US" sz="2000" dirty="0" smtClean="0"/>
              <a:t>small-signal </a:t>
            </a:r>
            <a:r>
              <a:rPr lang="en-US" sz="2000" dirty="0"/>
              <a:t>transistors are generally used for low- </a:t>
            </a:r>
            <a:r>
              <a:rPr lang="en-US" sz="2000" dirty="0" smtClean="0"/>
              <a:t>or</a:t>
            </a:r>
            <a:r>
              <a:rPr lang="tr-TR" sz="2000" dirty="0" smtClean="0"/>
              <a:t> </a:t>
            </a:r>
            <a:r>
              <a:rPr lang="en-US" sz="2000" dirty="0" smtClean="0"/>
              <a:t>medium-power </a:t>
            </a:r>
            <a:r>
              <a:rPr lang="en-US" sz="2000" dirty="0"/>
              <a:t>amplifiers or switching circuits. Figure (</a:t>
            </a:r>
            <a:r>
              <a:rPr lang="en-US" sz="2000" dirty="0" smtClean="0"/>
              <a:t>1) show</a:t>
            </a:r>
            <a:r>
              <a:rPr lang="tr-TR" sz="2000" dirty="0" smtClean="0"/>
              <a:t> </a:t>
            </a:r>
            <a:r>
              <a:rPr lang="en-US" sz="2000" dirty="0" smtClean="0"/>
              <a:t>small </a:t>
            </a:r>
            <a:r>
              <a:rPr lang="en-US" sz="2000" dirty="0"/>
              <a:t>signal transistors.</a:t>
            </a:r>
            <a:endParaRPr lang="tr-T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02" y="4091917"/>
            <a:ext cx="6808053" cy="17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2945" y="5800605"/>
            <a:ext cx="3759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(</a:t>
            </a:r>
            <a:r>
              <a:rPr lang="en-US" dirty="0" smtClean="0"/>
              <a:t>1) </a:t>
            </a:r>
            <a:r>
              <a:rPr lang="en-US" dirty="0"/>
              <a:t>Small Signal Transistors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09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C0000"/>
                </a:solidFill>
                <a:latin typeface="Times New Roman"/>
                <a:ea typeface="Calibri"/>
                <a:cs typeface="Arial"/>
              </a:rPr>
              <a:t>Transistor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2- </a:t>
            </a:r>
            <a:r>
              <a:rPr lang="en-US" sz="1800" b="1" dirty="0"/>
              <a:t>Power Transistors</a:t>
            </a:r>
            <a:r>
              <a:rPr lang="en-US" sz="1800" dirty="0"/>
              <a:t>: - Power transistors are used to handle </a:t>
            </a:r>
            <a:r>
              <a:rPr lang="en-US" sz="1800" dirty="0" smtClean="0"/>
              <a:t>large currents </a:t>
            </a:r>
            <a:r>
              <a:rPr lang="en-US" sz="1800" dirty="0"/>
              <a:t>(typically more than 1 A) and/or large voltages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7704" y="5537928"/>
            <a:ext cx="4503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Examples of Power </a:t>
            </a:r>
            <a:r>
              <a:rPr lang="en-US" dirty="0" smtClean="0"/>
              <a:t>Transistors.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4" y="3212976"/>
            <a:ext cx="78200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C0000"/>
                </a:solidFill>
                <a:latin typeface="Times New Roman"/>
                <a:ea typeface="Calibri"/>
                <a:cs typeface="Arial"/>
              </a:rPr>
              <a:t>Transistor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/>
              <a:t>3- RF Transistors: - </a:t>
            </a:r>
            <a:r>
              <a:rPr lang="en-US" sz="2000" dirty="0"/>
              <a:t>RF transistors are designed </a:t>
            </a:r>
            <a:r>
              <a:rPr lang="en-US" sz="2000" dirty="0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 operate at</a:t>
            </a:r>
            <a:r>
              <a:rPr lang="tr-TR" sz="2000" dirty="0" smtClean="0"/>
              <a:t> </a:t>
            </a:r>
            <a:r>
              <a:rPr lang="en-US" sz="2000" dirty="0" smtClean="0"/>
              <a:t>extremely </a:t>
            </a:r>
            <a:r>
              <a:rPr lang="en-US" sz="2000" dirty="0"/>
              <a:t>high frequencies and are commonly used for </a:t>
            </a:r>
            <a:r>
              <a:rPr lang="en-US" sz="2000" dirty="0" smtClean="0"/>
              <a:t>various</a:t>
            </a:r>
            <a:r>
              <a:rPr lang="tr-TR" sz="2000" dirty="0" smtClean="0"/>
              <a:t> </a:t>
            </a:r>
            <a:r>
              <a:rPr lang="en-US" sz="2000" dirty="0" smtClean="0"/>
              <a:t>purposes </a:t>
            </a:r>
            <a:r>
              <a:rPr lang="en-US" sz="2000" dirty="0"/>
              <a:t>in communications systems and other high </a:t>
            </a:r>
            <a:r>
              <a:rPr lang="en-US" sz="2000" dirty="0" smtClean="0"/>
              <a:t>frequency</a:t>
            </a:r>
            <a:r>
              <a:rPr lang="tr-TR" sz="2000" dirty="0" smtClean="0"/>
              <a:t> </a:t>
            </a:r>
            <a:r>
              <a:rPr lang="en-US" sz="2000" dirty="0" smtClean="0"/>
              <a:t>applications</a:t>
            </a:r>
            <a:r>
              <a:rPr lang="en-US" sz="2000" dirty="0"/>
              <a:t>. Figure </a:t>
            </a:r>
            <a:r>
              <a:rPr lang="en-US" sz="2000" dirty="0" smtClean="0"/>
              <a:t>(</a:t>
            </a:r>
            <a:r>
              <a:rPr lang="en-US" sz="2000" dirty="0"/>
              <a:t>3</a:t>
            </a:r>
            <a:r>
              <a:rPr lang="en-US" sz="2000" dirty="0" smtClean="0"/>
              <a:t>) </a:t>
            </a:r>
            <a:r>
              <a:rPr lang="en-US" sz="2000" dirty="0"/>
              <a:t>show examples of RF transistors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 smtClean="0"/>
              <a:t>Figure (</a:t>
            </a:r>
            <a:r>
              <a:rPr lang="en-US" sz="1600" dirty="0"/>
              <a:t>3</a:t>
            </a:r>
            <a:r>
              <a:rPr lang="en-US" sz="1600" dirty="0" smtClean="0"/>
              <a:t>) </a:t>
            </a:r>
            <a:r>
              <a:rPr lang="en-US" sz="1600" dirty="0"/>
              <a:t>show examples of RF transistors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573016"/>
            <a:ext cx="6800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0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Transistor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Objective</a:t>
            </a:r>
            <a:r>
              <a:rPr lang="en-US" sz="2000" b="1" i="1" dirty="0"/>
              <a:t>: </a:t>
            </a:r>
            <a:r>
              <a:rPr lang="en-US" sz="2000" b="1" i="1" dirty="0" smtClean="0"/>
              <a:t>Shows </a:t>
            </a:r>
            <a:r>
              <a:rPr lang="en-US" sz="2000" b="1" i="1" dirty="0"/>
              <a:t>the transistor connection configurations and </a:t>
            </a:r>
            <a:r>
              <a:rPr lang="en-US" sz="2000" b="1" i="1" dirty="0" smtClean="0"/>
              <a:t>the</a:t>
            </a:r>
            <a:r>
              <a:rPr lang="tr-TR" sz="2000" b="1" i="1" dirty="0" smtClean="0"/>
              <a:t> </a:t>
            </a:r>
            <a:r>
              <a:rPr lang="en-US" sz="2000" b="1" i="1" dirty="0" smtClean="0"/>
              <a:t>difference </a:t>
            </a:r>
            <a:r>
              <a:rPr lang="en-US" sz="2000" b="1" i="1" dirty="0"/>
              <a:t>between </a:t>
            </a:r>
            <a:r>
              <a:rPr lang="en-US" sz="2000" b="1" i="1" dirty="0" smtClean="0"/>
              <a:t>them.</a:t>
            </a:r>
            <a:endParaRPr lang="tr-TR" sz="2000" b="1" i="1" dirty="0" smtClean="0"/>
          </a:p>
          <a:p>
            <a:pPr algn="just"/>
            <a:endParaRPr lang="tr-TR" sz="2000" i="1" dirty="0"/>
          </a:p>
          <a:p>
            <a:pPr algn="just"/>
            <a:r>
              <a:rPr lang="en-US" sz="2000" dirty="0"/>
              <a:t>As we have seen, the bipolar transistor is a </a:t>
            </a:r>
            <a:r>
              <a:rPr lang="en-US" sz="2000" dirty="0" smtClean="0"/>
              <a:t>three-</a:t>
            </a:r>
            <a:r>
              <a:rPr lang="tr-TR" sz="2000" dirty="0" smtClean="0"/>
              <a:t> </a:t>
            </a:r>
            <a:r>
              <a:rPr lang="en-US" sz="2000" dirty="0" smtClean="0"/>
              <a:t>terminal </a:t>
            </a:r>
            <a:r>
              <a:rPr lang="en-US" sz="2000" dirty="0"/>
              <a:t>device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Three basic single transistor amplifier configurations can be formed</a:t>
            </a:r>
            <a:r>
              <a:rPr lang="en-US" sz="2000" dirty="0" smtClean="0"/>
              <a:t>;</a:t>
            </a:r>
            <a:r>
              <a:rPr lang="tr-TR" sz="2000" dirty="0" smtClean="0"/>
              <a:t> </a:t>
            </a:r>
            <a:r>
              <a:rPr lang="en-US" sz="2000" dirty="0" smtClean="0"/>
              <a:t>depending </a:t>
            </a:r>
            <a:r>
              <a:rPr lang="en-US" sz="2000" dirty="0"/>
              <a:t>on which of the three transistor terminals is used as </a:t>
            </a:r>
            <a:r>
              <a:rPr lang="en-US" sz="2000" dirty="0" smtClean="0"/>
              <a:t>signal</a:t>
            </a:r>
            <a:r>
              <a:rPr lang="tr-TR" sz="2000" dirty="0" smtClean="0"/>
              <a:t> </a:t>
            </a:r>
            <a:r>
              <a:rPr lang="en-US" sz="2000" dirty="0" smtClean="0"/>
              <a:t>ground </a:t>
            </a:r>
            <a:r>
              <a:rPr lang="en-US" sz="2000" dirty="0"/>
              <a:t>(i.e. which terminal is common to both the input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output side of the configuration).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Transistor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01000" cy="4267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These </a:t>
            </a:r>
            <a:r>
              <a:rPr lang="en-US" sz="2000" dirty="0"/>
              <a:t>three basic</a:t>
            </a:r>
            <a:r>
              <a:rPr lang="tr-TR" sz="2000" dirty="0"/>
              <a:t> </a:t>
            </a:r>
            <a:r>
              <a:rPr lang="en-US" sz="2000" dirty="0"/>
              <a:t>configurations are appropriately </a:t>
            </a:r>
            <a:r>
              <a:rPr lang="en-US" sz="2000" b="1" dirty="0"/>
              <a:t>called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common emitter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common </a:t>
            </a:r>
            <a:r>
              <a:rPr lang="en-US" sz="2000" dirty="0">
                <a:solidFill>
                  <a:srgbClr val="FF0000"/>
                </a:solidFill>
              </a:rPr>
              <a:t>collector </a:t>
            </a:r>
            <a:r>
              <a:rPr lang="en-US" sz="2000" dirty="0">
                <a:solidFill>
                  <a:srgbClr val="FF0000"/>
                </a:solidFill>
              </a:rPr>
              <a:t>and common base</a:t>
            </a:r>
            <a:r>
              <a:rPr lang="en-US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Figure </a:t>
            </a:r>
            <a:r>
              <a:rPr lang="en-US" sz="2000" dirty="0" smtClean="0"/>
              <a:t>(</a:t>
            </a:r>
            <a:r>
              <a:rPr lang="en-US" sz="2000" dirty="0"/>
              <a:t>4</a:t>
            </a:r>
            <a:r>
              <a:rPr lang="en-US" sz="2000" dirty="0" smtClean="0"/>
              <a:t>)</a:t>
            </a:r>
            <a:r>
              <a:rPr lang="tr-TR" sz="2000" dirty="0" smtClean="0"/>
              <a:t> </a:t>
            </a:r>
            <a:r>
              <a:rPr lang="en-US" sz="2000" dirty="0"/>
              <a:t>shows the three basic configurations for </a:t>
            </a:r>
            <a:r>
              <a:rPr lang="en-US" sz="2000" dirty="0" err="1"/>
              <a:t>npn</a:t>
            </a:r>
            <a:r>
              <a:rPr lang="tr-TR" sz="2000" dirty="0"/>
              <a:t> </a:t>
            </a:r>
            <a:r>
              <a:rPr lang="tr-TR" sz="2000" dirty="0" smtClean="0"/>
              <a:t>trans</a:t>
            </a:r>
            <a:r>
              <a:rPr lang="en-US" sz="2000" dirty="0" smtClean="0"/>
              <a:t>i</a:t>
            </a:r>
            <a:r>
              <a:rPr lang="tr-TR" sz="2000" dirty="0" smtClean="0"/>
              <a:t>stor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Transistor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 smtClean="0"/>
              <a:t>     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dirty="0" smtClean="0"/>
              <a:t>Figure (</a:t>
            </a:r>
            <a:r>
              <a:rPr lang="en-US" sz="1600" dirty="0"/>
              <a:t>4</a:t>
            </a:r>
            <a:r>
              <a:rPr lang="en-US" sz="1600" dirty="0" smtClean="0"/>
              <a:t>) </a:t>
            </a:r>
            <a:r>
              <a:rPr lang="en-US" sz="1600" dirty="0"/>
              <a:t>transistor </a:t>
            </a:r>
            <a:r>
              <a:rPr lang="en-US" sz="1600" dirty="0" smtClean="0"/>
              <a:t>configuration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85762" cy="29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Common Base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figure </a:t>
            </a:r>
            <a:r>
              <a:rPr lang="en-US" sz="1800" dirty="0" smtClean="0"/>
              <a:t>(</a:t>
            </a:r>
            <a:r>
              <a:rPr lang="en-US" sz="1800" dirty="0"/>
              <a:t>5</a:t>
            </a:r>
            <a:r>
              <a:rPr lang="en-US" sz="1800" dirty="0" smtClean="0"/>
              <a:t>) </a:t>
            </a:r>
            <a:r>
              <a:rPr lang="en-US" sz="1800" dirty="0"/>
              <a:t>the </a:t>
            </a:r>
            <a:r>
              <a:rPr lang="en-US" sz="1800" dirty="0" err="1" smtClean="0"/>
              <a:t>npn</a:t>
            </a:r>
            <a:r>
              <a:rPr lang="tr-TR" sz="1800" dirty="0" smtClean="0"/>
              <a:t> and pnp</a:t>
            </a:r>
            <a:r>
              <a:rPr lang="en-US" sz="1800" dirty="0" smtClean="0"/>
              <a:t> </a:t>
            </a:r>
            <a:r>
              <a:rPr lang="en-US" sz="1800" dirty="0"/>
              <a:t>transistor is shown in common base (CB</a:t>
            </a:r>
            <a:r>
              <a:rPr lang="en-US" sz="1800" dirty="0" smtClean="0"/>
              <a:t>)</a:t>
            </a:r>
            <a:r>
              <a:rPr lang="tr-TR" sz="1800" dirty="0" smtClean="0"/>
              <a:t> </a:t>
            </a:r>
            <a:r>
              <a:rPr lang="en-US" sz="1800" dirty="0" smtClean="0"/>
              <a:t>configuration</a:t>
            </a:r>
            <a:r>
              <a:rPr lang="en-US" sz="1800" dirty="0"/>
              <a:t>. </a:t>
            </a:r>
            <a:endParaRPr lang="tr-TR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common base terminology derived from the fact </a:t>
            </a:r>
            <a:r>
              <a:rPr lang="en-US" sz="1800" dirty="0" smtClean="0"/>
              <a:t>that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base is common to both the input and output sides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configuration</a:t>
            </a:r>
            <a:r>
              <a:rPr lang="en-US" sz="1800" dirty="0"/>
              <a:t>. </a:t>
            </a:r>
            <a:endParaRPr lang="tr-TR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addition, the base is usually the terminal closest to, </a:t>
            </a:r>
            <a:r>
              <a:rPr lang="en-US" sz="1800" dirty="0" smtClean="0"/>
              <a:t>or</a:t>
            </a:r>
            <a:r>
              <a:rPr lang="tr-TR" sz="1800" dirty="0" smtClean="0"/>
              <a:t> </a:t>
            </a:r>
            <a:r>
              <a:rPr lang="en-US" sz="1800" dirty="0" smtClean="0"/>
              <a:t>at</a:t>
            </a:r>
            <a:r>
              <a:rPr lang="en-US" sz="1800" dirty="0"/>
              <a:t>, ground potential.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018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6140</TotalTime>
  <Words>1435</Words>
  <Application>Microsoft Office PowerPoint</Application>
  <PresentationFormat>On-screen Show (4:3)</PresentationFormat>
  <Paragraphs>231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Profil</vt:lpstr>
      <vt:lpstr>     DIYALA UNIVERSITY COLLEGE OF ENGINEERING DEPARTMENT OF COMMUNICATION ENGINEERING </vt:lpstr>
      <vt:lpstr>Transistor operation</vt:lpstr>
      <vt:lpstr>Transistor Categories</vt:lpstr>
      <vt:lpstr>Transistor Categories</vt:lpstr>
      <vt:lpstr>Transistor Categories</vt:lpstr>
      <vt:lpstr>Transistor configurations</vt:lpstr>
      <vt:lpstr>Transistor configurations</vt:lpstr>
      <vt:lpstr>Transistor configurations</vt:lpstr>
      <vt:lpstr>Common Base Configuration</vt:lpstr>
      <vt:lpstr>Common Base Configuration</vt:lpstr>
      <vt:lpstr>Common Base Configuration</vt:lpstr>
      <vt:lpstr>Common Base Configuration</vt:lpstr>
      <vt:lpstr>Common Base Configuration</vt:lpstr>
      <vt:lpstr>Common Base Configuration</vt:lpstr>
      <vt:lpstr>Common Base Configuration</vt:lpstr>
      <vt:lpstr>Common Emitter Configuration</vt:lpstr>
      <vt:lpstr>Common Emitter Configuration</vt:lpstr>
      <vt:lpstr>DC Beta ("β" _"DC"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741</cp:revision>
  <dcterms:created xsi:type="dcterms:W3CDTF">2006-09-03T22:05:48Z</dcterms:created>
  <dcterms:modified xsi:type="dcterms:W3CDTF">2021-10-25T21:36:11Z</dcterms:modified>
</cp:coreProperties>
</file>